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7" r:id="rId4"/>
    <p:sldId id="286" r:id="rId5"/>
    <p:sldId id="287" r:id="rId6"/>
    <p:sldId id="288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63" r:id="rId20"/>
    <p:sldId id="262" r:id="rId21"/>
    <p:sldId id="261" r:id="rId22"/>
    <p:sldId id="264" r:id="rId23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19" autoAdjust="0"/>
    <p:restoredTop sz="94660"/>
  </p:normalViewPr>
  <p:slideViewPr>
    <p:cSldViewPr snapToGrid="0">
      <p:cViewPr>
        <p:scale>
          <a:sx n="50" d="100"/>
          <a:sy n="50" d="100"/>
        </p:scale>
        <p:origin x="1758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039F5-3F3F-40DF-85EF-8C7899274CB5}" type="datetimeFigureOut">
              <a:rPr lang="es-PE" smtClean="0"/>
              <a:t>23/01/2020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7E18-F543-45D9-BCAB-4C3E365B973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94750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039F5-3F3F-40DF-85EF-8C7899274CB5}" type="datetimeFigureOut">
              <a:rPr lang="es-PE" smtClean="0"/>
              <a:t>23/01/2020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7E18-F543-45D9-BCAB-4C3E365B973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3531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039F5-3F3F-40DF-85EF-8C7899274CB5}" type="datetimeFigureOut">
              <a:rPr lang="es-PE" smtClean="0"/>
              <a:t>23/01/2020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7E18-F543-45D9-BCAB-4C3E365B973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38895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039F5-3F3F-40DF-85EF-8C7899274CB5}" type="datetimeFigureOut">
              <a:rPr lang="es-PE" smtClean="0"/>
              <a:t>23/01/2020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7E18-F543-45D9-BCAB-4C3E365B973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11447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039F5-3F3F-40DF-85EF-8C7899274CB5}" type="datetimeFigureOut">
              <a:rPr lang="es-PE" smtClean="0"/>
              <a:t>23/01/2020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7E18-F543-45D9-BCAB-4C3E365B973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13814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039F5-3F3F-40DF-85EF-8C7899274CB5}" type="datetimeFigureOut">
              <a:rPr lang="es-PE" smtClean="0"/>
              <a:t>23/01/2020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7E18-F543-45D9-BCAB-4C3E365B973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2402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039F5-3F3F-40DF-85EF-8C7899274CB5}" type="datetimeFigureOut">
              <a:rPr lang="es-PE" smtClean="0"/>
              <a:t>23/01/2020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7E18-F543-45D9-BCAB-4C3E365B973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86466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039F5-3F3F-40DF-85EF-8C7899274CB5}" type="datetimeFigureOut">
              <a:rPr lang="es-PE" smtClean="0"/>
              <a:t>23/01/2020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7E18-F543-45D9-BCAB-4C3E365B973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8267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039F5-3F3F-40DF-85EF-8C7899274CB5}" type="datetimeFigureOut">
              <a:rPr lang="es-PE" smtClean="0"/>
              <a:t>23/01/2020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7E18-F543-45D9-BCAB-4C3E365B973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04780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039F5-3F3F-40DF-85EF-8C7899274CB5}" type="datetimeFigureOut">
              <a:rPr lang="es-PE" smtClean="0"/>
              <a:t>23/01/2020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7E18-F543-45D9-BCAB-4C3E365B973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38281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039F5-3F3F-40DF-85EF-8C7899274CB5}" type="datetimeFigureOut">
              <a:rPr lang="es-PE" smtClean="0"/>
              <a:t>23/01/2020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7E18-F543-45D9-BCAB-4C3E365B973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68348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039F5-3F3F-40DF-85EF-8C7899274CB5}" type="datetimeFigureOut">
              <a:rPr lang="es-PE" smtClean="0"/>
              <a:t>23/01/2020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D7E18-F543-45D9-BCAB-4C3E365B973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06709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866899"/>
            <a:ext cx="9144000" cy="1643063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s-PE" sz="4000" b="1" dirty="0" smtClean="0"/>
              <a:t>VIGILANCIA SANITARIA DE CEMENTERIOS Y CREMATORIOS  EN LA DIRIS LIMA ESTE 2020</a:t>
            </a:r>
            <a:endParaRPr lang="es-PE" sz="40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365831"/>
            <a:ext cx="9144000" cy="722536"/>
          </a:xfrm>
          <a:solidFill>
            <a:srgbClr val="00B0F0"/>
          </a:solidFill>
        </p:spPr>
        <p:txBody>
          <a:bodyPr/>
          <a:lstStyle/>
          <a:p>
            <a:r>
              <a:rPr lang="es-PE" dirty="0" smtClean="0"/>
              <a:t>QUIM. INAUDIO MAURICIO GIRON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26415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1295" t="37355" r="14456" b="22423"/>
          <a:stretch/>
        </p:blipFill>
        <p:spPr>
          <a:xfrm>
            <a:off x="-29049" y="1771650"/>
            <a:ext cx="12097016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74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0695" t="38445" r="13056" b="19777"/>
          <a:stretch/>
        </p:blipFill>
        <p:spPr>
          <a:xfrm>
            <a:off x="64648" y="1466850"/>
            <a:ext cx="12127352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40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1591" t="44050" r="11845" b="17823"/>
          <a:stretch/>
        </p:blipFill>
        <p:spPr>
          <a:xfrm>
            <a:off x="436909" y="1943100"/>
            <a:ext cx="11813145" cy="367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18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3750" t="44000" r="11667" b="22444"/>
          <a:stretch/>
        </p:blipFill>
        <p:spPr>
          <a:xfrm>
            <a:off x="209550" y="1219200"/>
            <a:ext cx="11652544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4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0556" t="45778" r="13056" b="17333"/>
          <a:stretch/>
        </p:blipFill>
        <p:spPr>
          <a:xfrm>
            <a:off x="199681" y="1752600"/>
            <a:ext cx="11992319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35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0278" t="37111" r="6805" b="24667"/>
          <a:stretch/>
        </p:blipFill>
        <p:spPr>
          <a:xfrm>
            <a:off x="118730" y="2076450"/>
            <a:ext cx="12232426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58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0139" t="38889" r="6250" b="23778"/>
          <a:stretch/>
        </p:blipFill>
        <p:spPr>
          <a:xfrm>
            <a:off x="219075" y="2351567"/>
            <a:ext cx="11915775" cy="332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18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1112" t="32000" r="4722" b="12889"/>
          <a:stretch/>
        </p:blipFill>
        <p:spPr>
          <a:xfrm>
            <a:off x="368402" y="1009650"/>
            <a:ext cx="11823598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18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3473" t="27111" r="11667" b="20889"/>
          <a:stretch/>
        </p:blipFill>
        <p:spPr>
          <a:xfrm>
            <a:off x="133350" y="1485900"/>
            <a:ext cx="1163955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46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928075"/>
              </p:ext>
            </p:extLst>
          </p:nvPr>
        </p:nvGraphicFramePr>
        <p:xfrm>
          <a:off x="505610" y="1667436"/>
          <a:ext cx="11048103" cy="44902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0913">
                  <a:extLst>
                    <a:ext uri="{9D8B030D-6E8A-4147-A177-3AD203B41FA5}">
                      <a16:colId xmlns:a16="http://schemas.microsoft.com/office/drawing/2014/main" val="3656101226"/>
                    </a:ext>
                  </a:extLst>
                </a:gridCol>
                <a:gridCol w="2320063">
                  <a:extLst>
                    <a:ext uri="{9D8B030D-6E8A-4147-A177-3AD203B41FA5}">
                      <a16:colId xmlns:a16="http://schemas.microsoft.com/office/drawing/2014/main" val="2869957199"/>
                    </a:ext>
                  </a:extLst>
                </a:gridCol>
                <a:gridCol w="1541858">
                  <a:extLst>
                    <a:ext uri="{9D8B030D-6E8A-4147-A177-3AD203B41FA5}">
                      <a16:colId xmlns:a16="http://schemas.microsoft.com/office/drawing/2014/main" val="531758686"/>
                    </a:ext>
                  </a:extLst>
                </a:gridCol>
                <a:gridCol w="1450488">
                  <a:extLst>
                    <a:ext uri="{9D8B030D-6E8A-4147-A177-3AD203B41FA5}">
                      <a16:colId xmlns:a16="http://schemas.microsoft.com/office/drawing/2014/main" val="3732421761"/>
                    </a:ext>
                  </a:extLst>
                </a:gridCol>
                <a:gridCol w="1370539">
                  <a:extLst>
                    <a:ext uri="{9D8B030D-6E8A-4147-A177-3AD203B41FA5}">
                      <a16:colId xmlns:a16="http://schemas.microsoft.com/office/drawing/2014/main" val="2343733302"/>
                    </a:ext>
                  </a:extLst>
                </a:gridCol>
                <a:gridCol w="1835029">
                  <a:extLst>
                    <a:ext uri="{9D8B030D-6E8A-4147-A177-3AD203B41FA5}">
                      <a16:colId xmlns:a16="http://schemas.microsoft.com/office/drawing/2014/main" val="3845998412"/>
                    </a:ext>
                  </a:extLst>
                </a:gridCol>
                <a:gridCol w="1949213">
                  <a:extLst>
                    <a:ext uri="{9D8B030D-6E8A-4147-A177-3AD203B41FA5}">
                      <a16:colId xmlns:a16="http://schemas.microsoft.com/office/drawing/2014/main" val="2106831482"/>
                    </a:ext>
                  </a:extLst>
                </a:gridCol>
              </a:tblGrid>
              <a:tr h="96931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000" u="none" strike="noStrike" dirty="0">
                          <a:effectLst/>
                        </a:rPr>
                        <a:t>Nº</a:t>
                      </a:r>
                      <a:endParaRPr lang="es-PE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000" u="none" strike="noStrike" dirty="0">
                          <a:effectLst/>
                        </a:rPr>
                        <a:t>NOMBRE DEL CEMENTERIO</a:t>
                      </a:r>
                      <a:endParaRPr lang="es-PE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000" u="none" strike="noStrike" dirty="0">
                          <a:effectLst/>
                        </a:rPr>
                        <a:t>UBICACIÓN   </a:t>
                      </a:r>
                      <a:endParaRPr lang="es-PE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000" u="none" strike="noStrike" dirty="0">
                          <a:effectLst/>
                        </a:rPr>
                        <a:t>CONDICIÓN  </a:t>
                      </a:r>
                      <a:endParaRPr lang="es-PE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000" u="none" strike="noStrike" dirty="0">
                          <a:effectLst/>
                        </a:rPr>
                        <a:t>HABILITACION DIRIS LE</a:t>
                      </a:r>
                      <a:endParaRPr lang="es-PE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000" u="none" strike="noStrike" dirty="0">
                          <a:effectLst/>
                        </a:rPr>
                        <a:t>ESTADO DE CONSERVACIÓN  </a:t>
                      </a:r>
                      <a:endParaRPr lang="es-PE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000" u="none" strike="noStrike" dirty="0">
                          <a:effectLst/>
                        </a:rPr>
                        <a:t>CERCO / AGUA</a:t>
                      </a:r>
                      <a:endParaRPr lang="es-PE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470405"/>
                  </a:ext>
                </a:extLst>
              </a:tr>
              <a:tr h="72058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000" u="none" strike="noStrike" dirty="0">
                          <a:effectLst/>
                        </a:rPr>
                        <a:t>1</a:t>
                      </a:r>
                      <a:endParaRPr lang="es-PE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800" u="none" strike="noStrike" dirty="0">
                          <a:effectLst/>
                        </a:rPr>
                        <a:t>HORACIO ZAVALLOS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u="none" strike="noStrike" dirty="0">
                          <a:effectLst/>
                        </a:rPr>
                        <a:t>Ate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u="none" strike="noStrike" dirty="0">
                          <a:effectLst/>
                        </a:rPr>
                        <a:t>Informal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u="none" strike="noStrike" dirty="0">
                          <a:effectLst/>
                        </a:rPr>
                        <a:t>NO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u="none" strike="noStrike" dirty="0">
                          <a:effectLst/>
                        </a:rPr>
                        <a:t>REGULAR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u="none" strike="noStrike">
                          <a:effectLst/>
                        </a:rPr>
                        <a:t>90%, Con cerco perimetrico, sin agua</a:t>
                      </a:r>
                      <a:endParaRPr lang="es-PE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19972189"/>
                  </a:ext>
                </a:extLst>
              </a:tr>
              <a:tr h="84128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000" u="none" strike="noStrike" dirty="0">
                          <a:effectLst/>
                        </a:rPr>
                        <a:t>2</a:t>
                      </a:r>
                      <a:endParaRPr lang="es-PE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800" u="none" strike="noStrike" dirty="0">
                          <a:effectLst/>
                        </a:rPr>
                        <a:t>SAN FRANCISCO DE  HUAYCAN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u="none" strike="noStrike" dirty="0">
                          <a:effectLst/>
                        </a:rPr>
                        <a:t>Ate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u="none" strike="noStrike" dirty="0">
                          <a:effectLst/>
                        </a:rPr>
                        <a:t>Informal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u="none" strike="noStrike" dirty="0">
                          <a:effectLst/>
                        </a:rPr>
                        <a:t>NO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u="none" strike="noStrike" dirty="0">
                          <a:effectLst/>
                        </a:rPr>
                        <a:t>MALA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u="none" strike="noStrike" dirty="0">
                          <a:effectLst/>
                        </a:rPr>
                        <a:t>80%, Con cerco </a:t>
                      </a:r>
                      <a:r>
                        <a:rPr lang="es-PE" sz="1800" u="none" strike="noStrike" dirty="0" smtClean="0">
                          <a:effectLst/>
                        </a:rPr>
                        <a:t>perimétrico, </a:t>
                      </a:r>
                      <a:r>
                        <a:rPr lang="es-PE" sz="1800" u="none" strike="noStrike" dirty="0">
                          <a:effectLst/>
                        </a:rPr>
                        <a:t>sin agua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91308342"/>
                  </a:ext>
                </a:extLst>
              </a:tr>
              <a:tr h="91444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000" u="none" strike="noStrike" dirty="0">
                          <a:effectLst/>
                        </a:rPr>
                        <a:t>3</a:t>
                      </a:r>
                      <a:endParaRPr lang="es-PE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800" u="none" strike="noStrike">
                          <a:effectLst/>
                        </a:rPr>
                        <a:t>CEMENTERIO DE  SANTA  CLARA</a:t>
                      </a:r>
                      <a:endParaRPr lang="es-PE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u="none" strike="noStrike">
                          <a:effectLst/>
                        </a:rPr>
                        <a:t>Ate</a:t>
                      </a:r>
                      <a:endParaRPr lang="es-PE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u="none" strike="noStrike">
                          <a:effectLst/>
                        </a:rPr>
                        <a:t>Informal</a:t>
                      </a:r>
                      <a:endParaRPr lang="es-PE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u="none" strike="noStrike" dirty="0">
                          <a:effectLst/>
                        </a:rPr>
                        <a:t>NO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u="none" strike="noStrike" dirty="0">
                          <a:effectLst/>
                        </a:rPr>
                        <a:t>BUENA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 dirty="0">
                          <a:effectLst/>
                        </a:rPr>
                        <a:t>60%, Con cerco perimetrico, con  agua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72045814"/>
                  </a:ext>
                </a:extLst>
              </a:tr>
              <a:tr h="93273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000" u="none" strike="noStrike" dirty="0">
                          <a:effectLst/>
                        </a:rPr>
                        <a:t>4</a:t>
                      </a:r>
                      <a:endParaRPr lang="es-PE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800" u="none" strike="noStrike" dirty="0">
                          <a:effectLst/>
                        </a:rPr>
                        <a:t>CEMENTERIO TEXTIL DE  VITARTE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u="none" strike="noStrike" dirty="0">
                          <a:effectLst/>
                        </a:rPr>
                        <a:t>Ate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u="none" strike="noStrike" dirty="0">
                          <a:effectLst/>
                        </a:rPr>
                        <a:t>Informal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u="none" strike="noStrike" dirty="0">
                          <a:effectLst/>
                        </a:rPr>
                        <a:t>SI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u="none" strike="noStrike" dirty="0">
                          <a:effectLst/>
                        </a:rPr>
                        <a:t>BUENA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 dirty="0">
                          <a:effectLst/>
                        </a:rPr>
                        <a:t>80%, Con cerco perimetrico, con  agua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783607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064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22373" y="2490845"/>
            <a:ext cx="101332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3600" b="1" dirty="0" smtClean="0"/>
              <a:t>PRESENTACION DEL INSTRUMENTO DE EVALUACION</a:t>
            </a:r>
          </a:p>
          <a:p>
            <a:pPr algn="ctr"/>
            <a:r>
              <a:rPr lang="es-PE" sz="3600" b="1" dirty="0" smtClean="0"/>
              <a:t> DEL RIESGO SANITARIO EN CEMENTERIOS  </a:t>
            </a:r>
            <a:endParaRPr lang="es-PE" sz="3600" b="1" dirty="0"/>
          </a:p>
        </p:txBody>
      </p:sp>
    </p:spTree>
    <p:extLst>
      <p:ext uri="{BB962C8B-B14F-4D97-AF65-F5344CB8AC3E}">
        <p14:creationId xmlns:p14="http://schemas.microsoft.com/office/powerpoint/2010/main" val="55270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942635"/>
              </p:ext>
            </p:extLst>
          </p:nvPr>
        </p:nvGraphicFramePr>
        <p:xfrm>
          <a:off x="817581" y="2752724"/>
          <a:ext cx="10542494" cy="25487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5610">
                  <a:extLst>
                    <a:ext uri="{9D8B030D-6E8A-4147-A177-3AD203B41FA5}">
                      <a16:colId xmlns:a16="http://schemas.microsoft.com/office/drawing/2014/main" val="2051355478"/>
                    </a:ext>
                  </a:extLst>
                </a:gridCol>
                <a:gridCol w="2262604">
                  <a:extLst>
                    <a:ext uri="{9D8B030D-6E8A-4147-A177-3AD203B41FA5}">
                      <a16:colId xmlns:a16="http://schemas.microsoft.com/office/drawing/2014/main" val="1859794449"/>
                    </a:ext>
                  </a:extLst>
                </a:gridCol>
                <a:gridCol w="1471296">
                  <a:extLst>
                    <a:ext uri="{9D8B030D-6E8A-4147-A177-3AD203B41FA5}">
                      <a16:colId xmlns:a16="http://schemas.microsoft.com/office/drawing/2014/main" val="741837369"/>
                    </a:ext>
                  </a:extLst>
                </a:gridCol>
                <a:gridCol w="1384107">
                  <a:extLst>
                    <a:ext uri="{9D8B030D-6E8A-4147-A177-3AD203B41FA5}">
                      <a16:colId xmlns:a16="http://schemas.microsoft.com/office/drawing/2014/main" val="3525125695"/>
                    </a:ext>
                  </a:extLst>
                </a:gridCol>
                <a:gridCol w="1307818">
                  <a:extLst>
                    <a:ext uri="{9D8B030D-6E8A-4147-A177-3AD203B41FA5}">
                      <a16:colId xmlns:a16="http://schemas.microsoft.com/office/drawing/2014/main" val="1282324785"/>
                    </a:ext>
                  </a:extLst>
                </a:gridCol>
                <a:gridCol w="1751050">
                  <a:extLst>
                    <a:ext uri="{9D8B030D-6E8A-4147-A177-3AD203B41FA5}">
                      <a16:colId xmlns:a16="http://schemas.microsoft.com/office/drawing/2014/main" val="1916406593"/>
                    </a:ext>
                  </a:extLst>
                </a:gridCol>
                <a:gridCol w="1860009">
                  <a:extLst>
                    <a:ext uri="{9D8B030D-6E8A-4147-A177-3AD203B41FA5}">
                      <a16:colId xmlns:a16="http://schemas.microsoft.com/office/drawing/2014/main" val="1048385295"/>
                    </a:ext>
                  </a:extLst>
                </a:gridCol>
              </a:tblGrid>
              <a:tr h="70093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000" u="none" strike="noStrike" dirty="0">
                          <a:effectLst/>
                        </a:rPr>
                        <a:t>Nº</a:t>
                      </a:r>
                      <a:endParaRPr lang="es-PE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000" u="none" strike="noStrike" dirty="0">
                          <a:effectLst/>
                        </a:rPr>
                        <a:t>NOMBRE DEL CEMENTERIO</a:t>
                      </a:r>
                      <a:endParaRPr lang="es-PE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000" u="none" strike="noStrike" dirty="0">
                          <a:effectLst/>
                        </a:rPr>
                        <a:t>UBICACIÓN   </a:t>
                      </a:r>
                      <a:endParaRPr lang="es-PE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000" u="none" strike="noStrike" dirty="0">
                          <a:effectLst/>
                        </a:rPr>
                        <a:t>CONDICIÓN  </a:t>
                      </a:r>
                      <a:endParaRPr lang="es-PE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000" u="none" strike="noStrike" dirty="0">
                          <a:effectLst/>
                        </a:rPr>
                        <a:t>HABILITACION DIRIS LE</a:t>
                      </a:r>
                      <a:endParaRPr lang="es-PE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000" u="none" strike="noStrike" dirty="0">
                          <a:effectLst/>
                        </a:rPr>
                        <a:t>ESTADO DE CONSERVACIÓN  </a:t>
                      </a:r>
                      <a:endParaRPr lang="es-PE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000" u="none" strike="noStrike" dirty="0">
                          <a:effectLst/>
                        </a:rPr>
                        <a:t>CERCO / AGUA</a:t>
                      </a:r>
                      <a:endParaRPr lang="es-PE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691894"/>
                  </a:ext>
                </a:extLst>
              </a:tr>
              <a:tr h="50237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000" u="none" strike="noStrike" dirty="0">
                          <a:effectLst/>
                        </a:rPr>
                        <a:t>5</a:t>
                      </a:r>
                      <a:endParaRPr lang="es-PE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000" u="none" strike="noStrike" dirty="0">
                          <a:effectLst/>
                        </a:rPr>
                        <a:t>CRIPTA DE LA RESURRECCIÒN </a:t>
                      </a:r>
                      <a:endParaRPr lang="es-PE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000" u="none" strike="noStrike" dirty="0">
                          <a:effectLst/>
                        </a:rPr>
                        <a:t>La Molina</a:t>
                      </a:r>
                      <a:endParaRPr lang="es-PE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000" u="none" strike="noStrike" dirty="0">
                          <a:effectLst/>
                        </a:rPr>
                        <a:t>Informal</a:t>
                      </a:r>
                      <a:endParaRPr lang="es-PE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000" u="none" strike="noStrike" dirty="0">
                          <a:effectLst/>
                        </a:rPr>
                        <a:t>SI</a:t>
                      </a:r>
                      <a:endParaRPr lang="es-PE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000" u="none" strike="noStrike" dirty="0">
                          <a:effectLst/>
                        </a:rPr>
                        <a:t>BUENA</a:t>
                      </a:r>
                      <a:endParaRPr lang="es-PE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u="none" strike="noStrike">
                          <a:effectLst/>
                        </a:rPr>
                        <a:t>80%, Con cerco perimetrico, con  agua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87785763"/>
                  </a:ext>
                </a:extLst>
              </a:tr>
              <a:tr h="56218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000" u="none" strike="noStrike">
                          <a:effectLst/>
                        </a:rPr>
                        <a:t>6</a:t>
                      </a:r>
                      <a:endParaRPr lang="es-PE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000" u="none" strike="noStrike">
                          <a:effectLst/>
                        </a:rPr>
                        <a:t>JARDINES DE LA  PAZ</a:t>
                      </a:r>
                      <a:endParaRPr lang="es-PE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000" u="none" strike="noStrike">
                          <a:effectLst/>
                        </a:rPr>
                        <a:t>La Molina</a:t>
                      </a:r>
                      <a:endParaRPr lang="es-PE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000" u="none" strike="noStrike">
                          <a:effectLst/>
                        </a:rPr>
                        <a:t>Formal(Privado)</a:t>
                      </a:r>
                      <a:endParaRPr lang="es-PE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000" u="none" strike="noStrike">
                          <a:effectLst/>
                        </a:rPr>
                        <a:t>NO</a:t>
                      </a:r>
                      <a:endParaRPr lang="es-PE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000" u="none" strike="noStrike" dirty="0">
                          <a:effectLst/>
                        </a:rPr>
                        <a:t>BUENA</a:t>
                      </a:r>
                      <a:endParaRPr lang="es-PE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u="none" strike="noStrike" dirty="0">
                          <a:effectLst/>
                        </a:rPr>
                        <a:t>80%, Con cerco perimetrico, con  agua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94115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824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042866"/>
              </p:ext>
            </p:extLst>
          </p:nvPr>
        </p:nvGraphicFramePr>
        <p:xfrm>
          <a:off x="0" y="0"/>
          <a:ext cx="12070079" cy="65421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2745">
                  <a:extLst>
                    <a:ext uri="{9D8B030D-6E8A-4147-A177-3AD203B41FA5}">
                      <a16:colId xmlns:a16="http://schemas.microsoft.com/office/drawing/2014/main" val="3318564047"/>
                    </a:ext>
                  </a:extLst>
                </a:gridCol>
                <a:gridCol w="2616578">
                  <a:extLst>
                    <a:ext uri="{9D8B030D-6E8A-4147-A177-3AD203B41FA5}">
                      <a16:colId xmlns:a16="http://schemas.microsoft.com/office/drawing/2014/main" val="1338351644"/>
                    </a:ext>
                  </a:extLst>
                </a:gridCol>
                <a:gridCol w="1684484">
                  <a:extLst>
                    <a:ext uri="{9D8B030D-6E8A-4147-A177-3AD203B41FA5}">
                      <a16:colId xmlns:a16="http://schemas.microsoft.com/office/drawing/2014/main" val="2445244807"/>
                    </a:ext>
                  </a:extLst>
                </a:gridCol>
                <a:gridCol w="1429405">
                  <a:extLst>
                    <a:ext uri="{9D8B030D-6E8A-4147-A177-3AD203B41FA5}">
                      <a16:colId xmlns:a16="http://schemas.microsoft.com/office/drawing/2014/main" val="3651214959"/>
                    </a:ext>
                  </a:extLst>
                </a:gridCol>
                <a:gridCol w="1466458">
                  <a:extLst>
                    <a:ext uri="{9D8B030D-6E8A-4147-A177-3AD203B41FA5}">
                      <a16:colId xmlns:a16="http://schemas.microsoft.com/office/drawing/2014/main" val="763792626"/>
                    </a:ext>
                  </a:extLst>
                </a:gridCol>
                <a:gridCol w="2190890">
                  <a:extLst>
                    <a:ext uri="{9D8B030D-6E8A-4147-A177-3AD203B41FA5}">
                      <a16:colId xmlns:a16="http://schemas.microsoft.com/office/drawing/2014/main" val="3379365756"/>
                    </a:ext>
                  </a:extLst>
                </a:gridCol>
                <a:gridCol w="2129519">
                  <a:extLst>
                    <a:ext uri="{9D8B030D-6E8A-4147-A177-3AD203B41FA5}">
                      <a16:colId xmlns:a16="http://schemas.microsoft.com/office/drawing/2014/main" val="1893571969"/>
                    </a:ext>
                  </a:extLst>
                </a:gridCol>
              </a:tblGrid>
              <a:tr h="52487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u="none" strike="noStrike" dirty="0">
                          <a:effectLst/>
                        </a:rPr>
                        <a:t>Nº</a:t>
                      </a:r>
                      <a:endParaRPr lang="es-P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52" marR="7052" marT="7052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u="none" strike="noStrike" dirty="0">
                          <a:effectLst/>
                        </a:rPr>
                        <a:t>NOMBRE DEL CEMENTERIO</a:t>
                      </a:r>
                      <a:endParaRPr lang="es-P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52" marR="7052" marT="7052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u="none" strike="noStrike" dirty="0">
                          <a:effectLst/>
                        </a:rPr>
                        <a:t>UBICACIÓN   </a:t>
                      </a:r>
                      <a:endParaRPr lang="es-P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52" marR="7052" marT="7052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u="none" strike="noStrike" dirty="0">
                          <a:effectLst/>
                        </a:rPr>
                        <a:t>CONDICIÓN  </a:t>
                      </a:r>
                      <a:endParaRPr lang="es-P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52" marR="7052" marT="7052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u="none" strike="noStrike" dirty="0">
                          <a:effectLst/>
                        </a:rPr>
                        <a:t>HABILITACION DIRIS LE</a:t>
                      </a:r>
                      <a:endParaRPr lang="es-P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52" marR="7052" marT="7052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u="none" strike="noStrike" dirty="0">
                          <a:effectLst/>
                        </a:rPr>
                        <a:t>ESTADO DE CONSERVACIÓN  </a:t>
                      </a:r>
                      <a:endParaRPr lang="es-P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52" marR="7052" marT="7052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u="none" strike="noStrike" dirty="0">
                          <a:effectLst/>
                        </a:rPr>
                        <a:t>CERCO / AGUA</a:t>
                      </a:r>
                      <a:endParaRPr lang="es-P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52" marR="7052" marT="7052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7363158"/>
                  </a:ext>
                </a:extLst>
              </a:tr>
              <a:tr h="52487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>
                          <a:effectLst/>
                        </a:rPr>
                        <a:t>7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52" marR="7052" marT="70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 dirty="0">
                          <a:effectLst/>
                        </a:rPr>
                        <a:t>SAN FRANCISCO DE ASIS DE ALTO PERÙ </a:t>
                      </a:r>
                      <a:r>
                        <a:rPr lang="es-PE" sz="1400" u="none" strike="noStrike" dirty="0" smtClean="0">
                          <a:effectLst/>
                        </a:rPr>
                        <a:t>ÑAÑA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52" marR="7052" marT="70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 dirty="0">
                          <a:effectLst/>
                        </a:rPr>
                        <a:t>Lurigancho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52" marR="7052" marT="70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 dirty="0">
                          <a:effectLst/>
                        </a:rPr>
                        <a:t>Informal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52" marR="7052" marT="70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>
                          <a:effectLst/>
                        </a:rPr>
                        <a:t>NO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52" marR="7052" marT="70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>
                          <a:effectLst/>
                        </a:rPr>
                        <a:t>REGULAR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52" marR="7052" marT="70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 dirty="0">
                          <a:effectLst/>
                        </a:rPr>
                        <a:t>80%, Con cerco </a:t>
                      </a:r>
                      <a:r>
                        <a:rPr lang="es-PE" sz="1400" u="none" strike="noStrike" dirty="0" err="1">
                          <a:effectLst/>
                        </a:rPr>
                        <a:t>perimetrico</a:t>
                      </a:r>
                      <a:r>
                        <a:rPr lang="es-PE" sz="1400" u="none" strike="noStrike" dirty="0">
                          <a:effectLst/>
                        </a:rPr>
                        <a:t>, sin agua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52" marR="7052" marT="7052" marB="0" anchor="ctr"/>
                </a:tc>
                <a:extLst>
                  <a:ext uri="{0D108BD9-81ED-4DB2-BD59-A6C34878D82A}">
                    <a16:rowId xmlns:a16="http://schemas.microsoft.com/office/drawing/2014/main" val="2456474702"/>
                  </a:ext>
                </a:extLst>
              </a:tr>
              <a:tr h="55458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>
                          <a:effectLst/>
                        </a:rPr>
                        <a:t>8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52" marR="7052" marT="70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>
                          <a:effectLst/>
                        </a:rPr>
                        <a:t>DESCANSO CELESTIAL  DE LA  CAMPIÑA B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52" marR="7052" marT="70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>
                          <a:effectLst/>
                        </a:rPr>
                        <a:t>Lurigancho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52" marR="7052" marT="70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>
                          <a:effectLst/>
                        </a:rPr>
                        <a:t>Informal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52" marR="7052" marT="70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 dirty="0">
                          <a:effectLst/>
                        </a:rPr>
                        <a:t>NO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52" marR="7052" marT="70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>
                          <a:effectLst/>
                        </a:rPr>
                        <a:t>MALA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52" marR="7052" marT="70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>
                          <a:effectLst/>
                        </a:rPr>
                        <a:t>80%, Sin cerco  perimetrico, sin agua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52" marR="7052" marT="7052" marB="0" anchor="ctr"/>
                </a:tc>
                <a:extLst>
                  <a:ext uri="{0D108BD9-81ED-4DB2-BD59-A6C34878D82A}">
                    <a16:rowId xmlns:a16="http://schemas.microsoft.com/office/drawing/2014/main" val="3679615919"/>
                  </a:ext>
                </a:extLst>
              </a:tr>
              <a:tr h="37632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>
                          <a:effectLst/>
                        </a:rPr>
                        <a:t>9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52" marR="7052" marT="70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>
                          <a:effectLst/>
                        </a:rPr>
                        <a:t>CABALLO  BLANCO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52" marR="7052" marT="70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>
                          <a:effectLst/>
                        </a:rPr>
                        <a:t>Lurigancho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52" marR="7052" marT="70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>
                          <a:effectLst/>
                        </a:rPr>
                        <a:t>Informal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52" marR="7052" marT="70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 dirty="0">
                          <a:effectLst/>
                        </a:rPr>
                        <a:t>NO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52" marR="7052" marT="70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 dirty="0">
                          <a:effectLst/>
                        </a:rPr>
                        <a:t>MALA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52" marR="7052" marT="70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>
                          <a:effectLst/>
                        </a:rPr>
                        <a:t>80%, Sin cerco  perimetrico, sin agua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52" marR="7052" marT="7052" marB="0" anchor="ctr"/>
                </a:tc>
                <a:extLst>
                  <a:ext uri="{0D108BD9-81ED-4DB2-BD59-A6C34878D82A}">
                    <a16:rowId xmlns:a16="http://schemas.microsoft.com/office/drawing/2014/main" val="364050799"/>
                  </a:ext>
                </a:extLst>
              </a:tr>
              <a:tr h="39613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>
                          <a:effectLst/>
                        </a:rPr>
                        <a:t>10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52" marR="7052" marT="70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>
                          <a:effectLst/>
                        </a:rPr>
                        <a:t>CAMPIÑA A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52" marR="7052" marT="70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>
                          <a:effectLst/>
                        </a:rPr>
                        <a:t>Lurigancho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52" marR="7052" marT="70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>
                          <a:effectLst/>
                        </a:rPr>
                        <a:t>Informal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52" marR="7052" marT="70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 dirty="0">
                          <a:effectLst/>
                        </a:rPr>
                        <a:t>NO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52" marR="7052" marT="70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 dirty="0">
                          <a:effectLst/>
                        </a:rPr>
                        <a:t>MALA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52" marR="7052" marT="70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>
                          <a:effectLst/>
                        </a:rPr>
                        <a:t>80%, Sin cerco  perimetrico, sin agua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52" marR="7052" marT="7052" marB="0" anchor="ctr"/>
                </a:tc>
                <a:extLst>
                  <a:ext uri="{0D108BD9-81ED-4DB2-BD59-A6C34878D82A}">
                    <a16:rowId xmlns:a16="http://schemas.microsoft.com/office/drawing/2014/main" val="870811597"/>
                  </a:ext>
                </a:extLst>
              </a:tr>
              <a:tr h="44565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>
                          <a:effectLst/>
                        </a:rPr>
                        <a:t>11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52" marR="7052" marT="70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>
                          <a:effectLst/>
                        </a:rPr>
                        <a:t>JOSÈ  MARIÑOS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52" marR="7052" marT="70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>
                          <a:effectLst/>
                        </a:rPr>
                        <a:t>Lurigancho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52" marR="7052" marT="70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>
                          <a:effectLst/>
                        </a:rPr>
                        <a:t>Informal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52" marR="7052" marT="70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>
                          <a:effectLst/>
                        </a:rPr>
                        <a:t>NO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52" marR="7052" marT="70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 dirty="0">
                          <a:effectLst/>
                        </a:rPr>
                        <a:t>MALA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52" marR="7052" marT="70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>
                          <a:effectLst/>
                        </a:rPr>
                        <a:t>80%, Sin cerco  perimetrico, sin agua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52" marR="7052" marT="7052" marB="0" anchor="ctr"/>
                </a:tc>
                <a:extLst>
                  <a:ext uri="{0D108BD9-81ED-4DB2-BD59-A6C34878D82A}">
                    <a16:rowId xmlns:a16="http://schemas.microsoft.com/office/drawing/2014/main" val="806660642"/>
                  </a:ext>
                </a:extLst>
              </a:tr>
              <a:tr h="42584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>
                          <a:effectLst/>
                        </a:rPr>
                        <a:t>12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52" marR="7052" marT="70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>
                          <a:effectLst/>
                        </a:rPr>
                        <a:t>CAMPO FE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52" marR="7052" marT="70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>
                          <a:effectLst/>
                        </a:rPr>
                        <a:t>Lurigancho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52" marR="7052" marT="70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>
                          <a:effectLst/>
                        </a:rPr>
                        <a:t>Formal(Privado)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52" marR="7052" marT="70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>
                          <a:effectLst/>
                        </a:rPr>
                        <a:t>NO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52" marR="7052" marT="70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 dirty="0">
                          <a:effectLst/>
                        </a:rPr>
                        <a:t>BUENA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52" marR="7052" marT="70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80%, Con cerco perimetrico, con  agua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52" marR="7052" marT="7052" marB="0" anchor="ctr"/>
                </a:tc>
                <a:extLst>
                  <a:ext uri="{0D108BD9-81ED-4DB2-BD59-A6C34878D82A}">
                    <a16:rowId xmlns:a16="http://schemas.microsoft.com/office/drawing/2014/main" val="1658057027"/>
                  </a:ext>
                </a:extLst>
              </a:tr>
              <a:tr h="38622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>
                          <a:effectLst/>
                        </a:rPr>
                        <a:t>13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52" marR="7052" marT="70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>
                          <a:effectLst/>
                        </a:rPr>
                        <a:t>SAN BENITO DE  CARAPONGO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52" marR="7052" marT="70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 dirty="0">
                          <a:effectLst/>
                        </a:rPr>
                        <a:t>Lurigancho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52" marR="7052" marT="70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>
                          <a:effectLst/>
                        </a:rPr>
                        <a:t>Informal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52" marR="7052" marT="70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>
                          <a:effectLst/>
                        </a:rPr>
                        <a:t>NO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52" marR="7052" marT="70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 dirty="0">
                          <a:effectLst/>
                        </a:rPr>
                        <a:t>MALA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52" marR="7052" marT="70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>
                          <a:effectLst/>
                        </a:rPr>
                        <a:t>80%, Sin cerco  perimetrico, sin agua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52" marR="7052" marT="7052" marB="0" anchor="ctr"/>
                </a:tc>
                <a:extLst>
                  <a:ext uri="{0D108BD9-81ED-4DB2-BD59-A6C34878D82A}">
                    <a16:rowId xmlns:a16="http://schemas.microsoft.com/office/drawing/2014/main" val="2447042324"/>
                  </a:ext>
                </a:extLst>
              </a:tr>
              <a:tr h="43574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>
                          <a:effectLst/>
                        </a:rPr>
                        <a:t>14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52" marR="7052" marT="70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>
                          <a:effectLst/>
                        </a:rPr>
                        <a:t>SANTA  CRUZ DE HUACHIPA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52" marR="7052" marT="70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>
                          <a:effectLst/>
                        </a:rPr>
                        <a:t>Lurigancho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52" marR="7052" marT="70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>
                          <a:effectLst/>
                        </a:rPr>
                        <a:t>Informal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52" marR="7052" marT="70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>
                          <a:effectLst/>
                        </a:rPr>
                        <a:t>NO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52" marR="7052" marT="70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 dirty="0">
                          <a:effectLst/>
                        </a:rPr>
                        <a:t>REGULAR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52" marR="7052" marT="70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>
                          <a:effectLst/>
                        </a:rPr>
                        <a:t>80%, Con cerco perimetrico, con  agua de cisterna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52" marR="7052" marT="7052" marB="0" anchor="ctr"/>
                </a:tc>
                <a:extLst>
                  <a:ext uri="{0D108BD9-81ED-4DB2-BD59-A6C34878D82A}">
                    <a16:rowId xmlns:a16="http://schemas.microsoft.com/office/drawing/2014/main" val="167400021"/>
                  </a:ext>
                </a:extLst>
              </a:tr>
              <a:tr h="29709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>
                          <a:effectLst/>
                        </a:rPr>
                        <a:t>15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52" marR="7052" marT="70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MAFRE  PARQUE CEMENTERIO DE HUACHIPA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52" marR="7052" marT="70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>
                          <a:effectLst/>
                        </a:rPr>
                        <a:t>Lurigancho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52" marR="7052" marT="70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>
                          <a:effectLst/>
                        </a:rPr>
                        <a:t>Formal(Privado)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52" marR="7052" marT="70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>
                          <a:effectLst/>
                        </a:rPr>
                        <a:t>SI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52" marR="7052" marT="70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 dirty="0">
                          <a:effectLst/>
                        </a:rPr>
                        <a:t>BUENA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52" marR="7052" marT="70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60%,  con  cerco  perimetrico,  con agua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52" marR="7052" marT="7052" marB="0" anchor="ctr"/>
                </a:tc>
                <a:extLst>
                  <a:ext uri="{0D108BD9-81ED-4DB2-BD59-A6C34878D82A}">
                    <a16:rowId xmlns:a16="http://schemas.microsoft.com/office/drawing/2014/main" val="4119160960"/>
                  </a:ext>
                </a:extLst>
              </a:tr>
              <a:tr h="55458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>
                          <a:effectLst/>
                        </a:rPr>
                        <a:t>16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52" marR="7052" marT="70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SANTA  ROSA DE FUNDO PEDREROS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52" marR="7052" marT="70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>
                          <a:effectLst/>
                        </a:rPr>
                        <a:t>Lurigancho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52" marR="7052" marT="70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>
                          <a:effectLst/>
                        </a:rPr>
                        <a:t>Informal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52" marR="7052" marT="70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>
                          <a:effectLst/>
                        </a:rPr>
                        <a:t>NO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52" marR="7052" marT="70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 dirty="0">
                          <a:effectLst/>
                        </a:rPr>
                        <a:t>MALA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52" marR="7052" marT="70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 dirty="0">
                          <a:effectLst/>
                        </a:rPr>
                        <a:t>80%, Sin cerco  </a:t>
                      </a:r>
                      <a:r>
                        <a:rPr lang="es-PE" sz="1400" u="none" strike="noStrike" dirty="0" err="1">
                          <a:effectLst/>
                        </a:rPr>
                        <a:t>perimetrico</a:t>
                      </a:r>
                      <a:r>
                        <a:rPr lang="es-PE" sz="1400" u="none" strike="noStrike" dirty="0">
                          <a:effectLst/>
                        </a:rPr>
                        <a:t>, sin agua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52" marR="7052" marT="7052" marB="0" anchor="ctr"/>
                </a:tc>
                <a:extLst>
                  <a:ext uri="{0D108BD9-81ED-4DB2-BD59-A6C34878D82A}">
                    <a16:rowId xmlns:a16="http://schemas.microsoft.com/office/drawing/2014/main" val="877063325"/>
                  </a:ext>
                </a:extLst>
              </a:tr>
              <a:tr h="3466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>
                          <a:effectLst/>
                        </a:rPr>
                        <a:t>17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52" marR="7052" marT="70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>
                          <a:effectLst/>
                        </a:rPr>
                        <a:t>NICOLÀS DE PIEROLA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52" marR="7052" marT="70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>
                          <a:effectLst/>
                        </a:rPr>
                        <a:t>Lurigancho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52" marR="7052" marT="70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>
                          <a:effectLst/>
                        </a:rPr>
                        <a:t>Informal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52" marR="7052" marT="70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>
                          <a:effectLst/>
                        </a:rPr>
                        <a:t>NO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52" marR="7052" marT="70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>
                          <a:effectLst/>
                        </a:rPr>
                        <a:t>REGULAR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52" marR="7052" marT="70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 dirty="0">
                          <a:effectLst/>
                        </a:rPr>
                        <a:t>80%, Con cerco </a:t>
                      </a:r>
                      <a:r>
                        <a:rPr lang="es-PE" sz="1400" u="none" strike="noStrike" dirty="0" err="1">
                          <a:effectLst/>
                        </a:rPr>
                        <a:t>perimetrico</a:t>
                      </a:r>
                      <a:r>
                        <a:rPr lang="es-PE" sz="1400" u="none" strike="noStrike" dirty="0">
                          <a:effectLst/>
                        </a:rPr>
                        <a:t>, con  agua de cisterna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52" marR="7052" marT="7052" marB="0" anchor="ctr"/>
                </a:tc>
                <a:extLst>
                  <a:ext uri="{0D108BD9-81ED-4DB2-BD59-A6C34878D82A}">
                    <a16:rowId xmlns:a16="http://schemas.microsoft.com/office/drawing/2014/main" val="827879994"/>
                  </a:ext>
                </a:extLst>
              </a:tr>
              <a:tr h="46545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>
                          <a:effectLst/>
                        </a:rPr>
                        <a:t>18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52" marR="7052" marT="70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>
                          <a:effectLst/>
                        </a:rPr>
                        <a:t>SAN ANTONIO DE PEDREGAL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52" marR="7052" marT="70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>
                          <a:effectLst/>
                        </a:rPr>
                        <a:t>Lurigancho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52" marR="7052" marT="70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>
                          <a:effectLst/>
                        </a:rPr>
                        <a:t>Informal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52" marR="7052" marT="70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>
                          <a:effectLst/>
                        </a:rPr>
                        <a:t>NO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52" marR="7052" marT="70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>
                          <a:effectLst/>
                        </a:rPr>
                        <a:t>REGULAR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52" marR="7052" marT="70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 dirty="0">
                          <a:effectLst/>
                        </a:rPr>
                        <a:t>80%, Con cerco </a:t>
                      </a:r>
                      <a:r>
                        <a:rPr lang="es-PE" sz="1400" u="none" strike="noStrike" dirty="0" err="1">
                          <a:effectLst/>
                        </a:rPr>
                        <a:t>perimetrico</a:t>
                      </a:r>
                      <a:r>
                        <a:rPr lang="es-PE" sz="1400" u="none" strike="noStrike" dirty="0">
                          <a:effectLst/>
                        </a:rPr>
                        <a:t>, con  agua de cisterna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52" marR="7052" marT="7052" marB="0" anchor="ctr"/>
                </a:tc>
                <a:extLst>
                  <a:ext uri="{0D108BD9-81ED-4DB2-BD59-A6C34878D82A}">
                    <a16:rowId xmlns:a16="http://schemas.microsoft.com/office/drawing/2014/main" val="2006648740"/>
                  </a:ext>
                </a:extLst>
              </a:tr>
              <a:tr h="37632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>
                          <a:effectLst/>
                        </a:rPr>
                        <a:t>19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52" marR="7052" marT="70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>
                          <a:effectLst/>
                        </a:rPr>
                        <a:t>ALTO HUAMPANÌ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52" marR="7052" marT="70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>
                          <a:effectLst/>
                        </a:rPr>
                        <a:t>Lurigancho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52" marR="7052" marT="70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>
                          <a:effectLst/>
                        </a:rPr>
                        <a:t>Informal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52" marR="7052" marT="70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>
                          <a:effectLst/>
                        </a:rPr>
                        <a:t>NO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52" marR="7052" marT="70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>
                          <a:effectLst/>
                        </a:rPr>
                        <a:t>MALA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52" marR="7052" marT="70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 dirty="0">
                          <a:effectLst/>
                        </a:rPr>
                        <a:t>80%, Sin cerco  </a:t>
                      </a:r>
                      <a:r>
                        <a:rPr lang="es-PE" sz="1400" u="none" strike="noStrike" dirty="0" err="1">
                          <a:effectLst/>
                        </a:rPr>
                        <a:t>perimetrico</a:t>
                      </a:r>
                      <a:r>
                        <a:rPr lang="es-PE" sz="1400" u="none" strike="noStrike" dirty="0">
                          <a:effectLst/>
                        </a:rPr>
                        <a:t>, sin agua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52" marR="7052" marT="7052" marB="0" anchor="ctr"/>
                </a:tc>
                <a:extLst>
                  <a:ext uri="{0D108BD9-81ED-4DB2-BD59-A6C34878D82A}">
                    <a16:rowId xmlns:a16="http://schemas.microsoft.com/office/drawing/2014/main" val="28697760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800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504891"/>
              </p:ext>
            </p:extLst>
          </p:nvPr>
        </p:nvGraphicFramePr>
        <p:xfrm>
          <a:off x="172122" y="753035"/>
          <a:ext cx="11779624" cy="57015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0913">
                  <a:extLst>
                    <a:ext uri="{9D8B030D-6E8A-4147-A177-3AD203B41FA5}">
                      <a16:colId xmlns:a16="http://schemas.microsoft.com/office/drawing/2014/main" val="2209867870"/>
                    </a:ext>
                  </a:extLst>
                </a:gridCol>
                <a:gridCol w="2291379">
                  <a:extLst>
                    <a:ext uri="{9D8B030D-6E8A-4147-A177-3AD203B41FA5}">
                      <a16:colId xmlns:a16="http://schemas.microsoft.com/office/drawing/2014/main" val="1776675202"/>
                    </a:ext>
                  </a:extLst>
                </a:gridCol>
                <a:gridCol w="1323191">
                  <a:extLst>
                    <a:ext uri="{9D8B030D-6E8A-4147-A177-3AD203B41FA5}">
                      <a16:colId xmlns:a16="http://schemas.microsoft.com/office/drawing/2014/main" val="2640389309"/>
                    </a:ext>
                  </a:extLst>
                </a:gridCol>
                <a:gridCol w="1667435">
                  <a:extLst>
                    <a:ext uri="{9D8B030D-6E8A-4147-A177-3AD203B41FA5}">
                      <a16:colId xmlns:a16="http://schemas.microsoft.com/office/drawing/2014/main" val="749990057"/>
                    </a:ext>
                  </a:extLst>
                </a:gridCol>
                <a:gridCol w="1881900">
                  <a:extLst>
                    <a:ext uri="{9D8B030D-6E8A-4147-A177-3AD203B41FA5}">
                      <a16:colId xmlns:a16="http://schemas.microsoft.com/office/drawing/2014/main" val="1128502356"/>
                    </a:ext>
                  </a:extLst>
                </a:gridCol>
                <a:gridCol w="1956531">
                  <a:extLst>
                    <a:ext uri="{9D8B030D-6E8A-4147-A177-3AD203B41FA5}">
                      <a16:colId xmlns:a16="http://schemas.microsoft.com/office/drawing/2014/main" val="2695703898"/>
                    </a:ext>
                  </a:extLst>
                </a:gridCol>
                <a:gridCol w="2078275">
                  <a:extLst>
                    <a:ext uri="{9D8B030D-6E8A-4147-A177-3AD203B41FA5}">
                      <a16:colId xmlns:a16="http://schemas.microsoft.com/office/drawing/2014/main" val="4064153496"/>
                    </a:ext>
                  </a:extLst>
                </a:gridCol>
              </a:tblGrid>
              <a:tr h="89403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000" u="none" strike="noStrike" dirty="0">
                          <a:effectLst/>
                        </a:rPr>
                        <a:t>Nº</a:t>
                      </a:r>
                      <a:endParaRPr lang="es-PE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000" u="none" strike="noStrike" dirty="0">
                          <a:effectLst/>
                        </a:rPr>
                        <a:t>NOMBRE DEL CEMENTERIO</a:t>
                      </a:r>
                      <a:endParaRPr lang="es-PE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000" u="none" strike="noStrike" dirty="0">
                          <a:effectLst/>
                        </a:rPr>
                        <a:t>UBICACIÓN   </a:t>
                      </a:r>
                      <a:endParaRPr lang="es-PE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000" u="none" strike="noStrike" dirty="0">
                          <a:effectLst/>
                        </a:rPr>
                        <a:t>CONDICIÓN  </a:t>
                      </a:r>
                      <a:endParaRPr lang="es-PE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000" u="none" strike="noStrike" dirty="0">
                          <a:effectLst/>
                        </a:rPr>
                        <a:t>HABILITACION DIRIS LE</a:t>
                      </a:r>
                      <a:endParaRPr lang="es-PE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000" u="none" strike="noStrike" dirty="0">
                          <a:effectLst/>
                        </a:rPr>
                        <a:t>ESTADO DE CONSERVACIÓN  </a:t>
                      </a:r>
                      <a:endParaRPr lang="es-PE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000" u="none" strike="noStrike" dirty="0">
                          <a:effectLst/>
                        </a:rPr>
                        <a:t>CERCO / AGUA</a:t>
                      </a:r>
                      <a:endParaRPr lang="es-PE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390093"/>
                  </a:ext>
                </a:extLst>
              </a:tr>
              <a:tr h="101211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u="none" strike="noStrike" dirty="0">
                          <a:effectLst/>
                        </a:rPr>
                        <a:t>20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u="none" strike="noStrike" dirty="0">
                          <a:effectLst/>
                        </a:rPr>
                        <a:t>PAZ Y DESCANSO ETERNO DE CHACLACAYO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u="none" strike="noStrike" dirty="0">
                          <a:effectLst/>
                        </a:rPr>
                        <a:t>Chaclacayo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u="none" strike="noStrike" dirty="0">
                          <a:effectLst/>
                        </a:rPr>
                        <a:t>Informal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u="none" strike="noStrike">
                          <a:effectLst/>
                        </a:rPr>
                        <a:t>NO</a:t>
                      </a:r>
                      <a:endParaRPr lang="es-PE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u="none" strike="noStrike">
                          <a:effectLst/>
                        </a:rPr>
                        <a:t>REGULAR</a:t>
                      </a:r>
                      <a:endParaRPr lang="es-PE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>
                          <a:effectLst/>
                        </a:rPr>
                        <a:t>80%, Con cerco perimetrico, con  agua.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74780468"/>
                  </a:ext>
                </a:extLst>
              </a:tr>
              <a:tr h="91089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u="none" strike="noStrike">
                          <a:effectLst/>
                        </a:rPr>
                        <a:t>21</a:t>
                      </a:r>
                      <a:endParaRPr lang="es-PE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800" u="none" strike="noStrike">
                          <a:effectLst/>
                        </a:rPr>
                        <a:t>CEMENTERIO DE  CIENEGUILLA </a:t>
                      </a:r>
                      <a:endParaRPr lang="es-PE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u="none" strike="noStrike">
                          <a:effectLst/>
                        </a:rPr>
                        <a:t>Cieneguilla</a:t>
                      </a:r>
                      <a:endParaRPr lang="es-PE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u="none" strike="noStrike" dirty="0">
                          <a:effectLst/>
                        </a:rPr>
                        <a:t>Informal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u="none" strike="noStrike" dirty="0">
                          <a:effectLst/>
                        </a:rPr>
                        <a:t>NO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u="none" strike="noStrike">
                          <a:effectLst/>
                        </a:rPr>
                        <a:t>REGULAR</a:t>
                      </a:r>
                      <a:endParaRPr lang="es-PE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>
                          <a:effectLst/>
                        </a:rPr>
                        <a:t>80%, Con cerco perimetrico, con  agua.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29800013"/>
                  </a:ext>
                </a:extLst>
              </a:tr>
              <a:tr h="160250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u="none" strike="noStrike">
                          <a:effectLst/>
                        </a:rPr>
                        <a:t>1</a:t>
                      </a:r>
                      <a:endParaRPr lang="es-PE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u="none" strike="noStrike">
                          <a:effectLst/>
                        </a:rPr>
                        <a:t>CREMATORIO DEL PARQUE CEMENTERIO MUNICIPAL"JARDINES DE LA PAZ"</a:t>
                      </a:r>
                      <a:endParaRPr lang="es-PE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u="none" strike="noStrike">
                          <a:effectLst/>
                        </a:rPr>
                        <a:t>La Molina</a:t>
                      </a:r>
                      <a:endParaRPr lang="es-PE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u="none" strike="noStrike" dirty="0">
                          <a:effectLst/>
                        </a:rPr>
                        <a:t>Formal(Privado)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u="none" strike="noStrike" dirty="0">
                          <a:effectLst/>
                        </a:rPr>
                        <a:t>NO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u="none" strike="noStrike">
                          <a:effectLst/>
                        </a:rPr>
                        <a:t>BUENA</a:t>
                      </a:r>
                      <a:endParaRPr lang="es-PE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u="none" strike="noStrike">
                          <a:effectLst/>
                        </a:rPr>
                        <a:t> </a:t>
                      </a:r>
                      <a:endParaRPr lang="es-PE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34814342"/>
                  </a:ext>
                </a:extLst>
              </a:tr>
              <a:tr h="128200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u="none" strike="noStrike">
                          <a:effectLst/>
                        </a:rPr>
                        <a:t>2</a:t>
                      </a:r>
                      <a:endParaRPr lang="es-PE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u="none" strike="noStrike">
                          <a:effectLst/>
                        </a:rPr>
                        <a:t>CREMATORIO DEL "PARQUE CEMENTERIO ECOLOGICO HUACHIPA"</a:t>
                      </a:r>
                      <a:endParaRPr lang="es-PE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u="none" strike="noStrike">
                          <a:effectLst/>
                        </a:rPr>
                        <a:t>Lurigancho</a:t>
                      </a:r>
                      <a:endParaRPr lang="es-PE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u="none" strike="noStrike">
                          <a:effectLst/>
                        </a:rPr>
                        <a:t>Formal(Privado)</a:t>
                      </a:r>
                      <a:endParaRPr lang="es-PE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u="none" strike="noStrike" dirty="0">
                          <a:effectLst/>
                        </a:rPr>
                        <a:t>SI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u="none" strike="noStrike" dirty="0">
                          <a:effectLst/>
                        </a:rPr>
                        <a:t>BUENA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u="none" strike="noStrike" dirty="0">
                          <a:effectLst/>
                        </a:rPr>
                        <a:t> 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372202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665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400050" y="795331"/>
            <a:ext cx="11487150" cy="5618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FINALIDAD</a:t>
            </a:r>
            <a:endParaRPr lang="es-PE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Contribuir a prevenir y controlar diferentes factores de riesgos sanitario que se presentan en los cementerios y crematorios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PE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OBJETIVO</a:t>
            </a:r>
            <a:endParaRPr lang="es-PE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Establecer los criterios para el procedimiento de calificación sanitaria de los cementerios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PE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AMBITO </a:t>
            </a:r>
            <a:r>
              <a:rPr lang="es-PE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APLICACIÓN</a:t>
            </a:r>
            <a:endParaRPr lang="es-PE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la jurisdicción de la DIRIS Lima </a:t>
            </a:r>
            <a:r>
              <a:rPr lang="es-PE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endParaRPr lang="es-PE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29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62000" y="1202710"/>
            <a:ext cx="10458450" cy="3664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BASE LEGAL</a:t>
            </a:r>
            <a:endParaRPr lang="es-PE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Ley N° 26842, Ley General de Salud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Ley N° 27783, Ley de Bases de la descentralización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Ley N° 26298 Ley de Cementerios y Servicios Funerarios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Decreto Supremo N° 03-94-SA Reglamento de Cementerios y Servicios Funerarios</a:t>
            </a:r>
          </a:p>
        </p:txBody>
      </p:sp>
    </p:spTree>
    <p:extLst>
      <p:ext uri="{BB962C8B-B14F-4D97-AF65-F5344CB8AC3E}">
        <p14:creationId xmlns:p14="http://schemas.microsoft.com/office/powerpoint/2010/main" val="249760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09550" y="585080"/>
            <a:ext cx="11525250" cy="5669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Definiciones Operativas</a:t>
            </a:r>
            <a:endParaRPr lang="es-PE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E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inspección técnica de los cementerios estará a cargo del personal de salud de la Dirección de Salud de Redes Integradas de salud de Lima Este.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E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inspección técnica se realizará cada </a:t>
            </a:r>
            <a:r>
              <a:rPr lang="es-PE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 meses </a:t>
            </a:r>
            <a:r>
              <a:rPr lang="es-PE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el mes de noviembre.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E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personal de salud debe realizar la inspección del cementerio y constatar los factores de riesgo y control como sus documentación, aire, vectores residuos sólidos, servicios higiénicos, salud ocupacional.</a:t>
            </a:r>
          </a:p>
        </p:txBody>
      </p:sp>
    </p:spTree>
    <p:extLst>
      <p:ext uri="{BB962C8B-B14F-4D97-AF65-F5344CB8AC3E}">
        <p14:creationId xmlns:p14="http://schemas.microsoft.com/office/powerpoint/2010/main" val="56606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09550" y="585080"/>
            <a:ext cx="11982450" cy="3364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Definiciones </a:t>
            </a:r>
            <a:r>
              <a:rPr lang="es-PE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Operativas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PE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E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Cada componente tendrá una calificación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E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la contabilización de las preguntas de evaluación de riesgo sanitario determinará el riesgo sanitario del cementerio</a:t>
            </a:r>
            <a:endParaRPr lang="es-PE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07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108960" y="322281"/>
            <a:ext cx="57019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3200" b="1" dirty="0" smtClean="0"/>
              <a:t>INSTRUMENTO DE EVALUACION </a:t>
            </a:r>
            <a:endParaRPr lang="es-PE" sz="32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2879" t="23778" r="33288" b="11777"/>
          <a:stretch/>
        </p:blipFill>
        <p:spPr>
          <a:xfrm>
            <a:off x="746760" y="907056"/>
            <a:ext cx="4724400" cy="55245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34583" t="25556" r="32778" b="10222"/>
          <a:stretch/>
        </p:blipFill>
        <p:spPr>
          <a:xfrm>
            <a:off x="5562600" y="1085850"/>
            <a:ext cx="4476750" cy="55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08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5000" t="31334" r="33889" b="8667"/>
          <a:stretch/>
        </p:blipFill>
        <p:spPr>
          <a:xfrm>
            <a:off x="4362450" y="560444"/>
            <a:ext cx="5619750" cy="677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17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2468" t="30444" r="10371" b="28617"/>
          <a:stretch/>
        </p:blipFill>
        <p:spPr>
          <a:xfrm>
            <a:off x="133350" y="1790700"/>
            <a:ext cx="12006238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58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674</Words>
  <Application>Microsoft Office PowerPoint</Application>
  <PresentationFormat>Panorámica</PresentationFormat>
  <Paragraphs>215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Tema de Office</vt:lpstr>
      <vt:lpstr>VIGILANCIA SANITARIA DE CEMENTERIOS Y CREMATORIOS  EN LA DIRIS LIMA ESTE 2020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VIGILANCIA SANITARIA DE CEMENTERIOS Y CREMATORIOS  EN LA DIRIS LIMA ESTE 2020</dc:title>
  <dc:creator>Inaudio Mauricio Giron</dc:creator>
  <cp:lastModifiedBy>Inaudio Mauricio Giron</cp:lastModifiedBy>
  <cp:revision>15</cp:revision>
  <dcterms:created xsi:type="dcterms:W3CDTF">2020-01-23T15:47:09Z</dcterms:created>
  <dcterms:modified xsi:type="dcterms:W3CDTF">2020-01-23T17:37:40Z</dcterms:modified>
</cp:coreProperties>
</file>